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4" r:id="rId2"/>
  </p:sldMasterIdLst>
  <p:notesMasterIdLst>
    <p:notesMasterId r:id="rId29"/>
  </p:notesMasterIdLst>
  <p:handoutMasterIdLst>
    <p:handoutMasterId r:id="rId30"/>
  </p:handoutMasterIdLst>
  <p:sldIdLst>
    <p:sldId id="270" r:id="rId3"/>
    <p:sldId id="283" r:id="rId4"/>
    <p:sldId id="326" r:id="rId5"/>
    <p:sldId id="307" r:id="rId6"/>
    <p:sldId id="303" r:id="rId7"/>
    <p:sldId id="301" r:id="rId8"/>
    <p:sldId id="304" r:id="rId9"/>
    <p:sldId id="302" r:id="rId10"/>
    <p:sldId id="309" r:id="rId11"/>
    <p:sldId id="316" r:id="rId12"/>
    <p:sldId id="310" r:id="rId13"/>
    <p:sldId id="328" r:id="rId14"/>
    <p:sldId id="312" r:id="rId15"/>
    <p:sldId id="314" r:id="rId16"/>
    <p:sldId id="317" r:id="rId17"/>
    <p:sldId id="318" r:id="rId18"/>
    <p:sldId id="329" r:id="rId19"/>
    <p:sldId id="319" r:id="rId20"/>
    <p:sldId id="323" r:id="rId21"/>
    <p:sldId id="321" r:id="rId22"/>
    <p:sldId id="330" r:id="rId23"/>
    <p:sldId id="324" r:id="rId24"/>
    <p:sldId id="325" r:id="rId25"/>
    <p:sldId id="322" r:id="rId26"/>
    <p:sldId id="331" r:id="rId27"/>
    <p:sldId id="32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AB1CF9-AE4C-D849-8544-847F50407CED}">
          <p14:sldIdLst>
            <p14:sldId id="270"/>
            <p14:sldId id="283"/>
            <p14:sldId id="326"/>
            <p14:sldId id="307"/>
            <p14:sldId id="303"/>
            <p14:sldId id="301"/>
            <p14:sldId id="304"/>
            <p14:sldId id="302"/>
            <p14:sldId id="309"/>
            <p14:sldId id="316"/>
            <p14:sldId id="310"/>
            <p14:sldId id="328"/>
            <p14:sldId id="312"/>
            <p14:sldId id="314"/>
            <p14:sldId id="317"/>
            <p14:sldId id="318"/>
            <p14:sldId id="329"/>
            <p14:sldId id="319"/>
            <p14:sldId id="323"/>
            <p14:sldId id="321"/>
            <p14:sldId id="330"/>
            <p14:sldId id="324"/>
            <p14:sldId id="325"/>
            <p14:sldId id="322"/>
            <p14:sldId id="331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 autoAdjust="0"/>
    <p:restoredTop sz="86740" autoAdjust="0"/>
  </p:normalViewPr>
  <p:slideViewPr>
    <p:cSldViewPr snapToGrid="0">
      <p:cViewPr varScale="1">
        <p:scale>
          <a:sx n="61" d="100"/>
          <a:sy n="61" d="100"/>
        </p:scale>
        <p:origin x="232" y="1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1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TIL!  You’ll see the secret while the build is in progress.  Once complete, any</a:t>
            </a:r>
            <a:r>
              <a:rPr lang="en-US" baseline="0" dirty="0" smtClean="0"/>
              <a:t> secret variable values found in the log are sanitized.  Pretty cool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help.appveyor.com</a:t>
            </a:r>
            <a:r>
              <a:rPr lang="en-US" dirty="0" smtClean="0"/>
              <a:t>/discussions/problems/9079-appveyor-secure-var-docker-login-doesnt-work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0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/docs/packaging-artifacts/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/user/project/pipelines/</a:t>
            </a:r>
            <a:r>
              <a:rPr lang="en-US" dirty="0" err="1" smtClean="0"/>
              <a:t>job_artifacts.html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/docs/notifications/#slack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/docs/notifications/#</a:t>
            </a:r>
            <a:r>
              <a:rPr lang="en-US" dirty="0" err="1" smtClean="0"/>
              <a:t>webhook</a:t>
            </a:r>
            <a:r>
              <a:rPr lang="en-US" dirty="0" smtClean="0"/>
              <a:t>-payload-default (data you can include in template)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/user/project/integrations/</a:t>
            </a:r>
            <a:r>
              <a:rPr lang="en-US" dirty="0" err="1" smtClean="0"/>
              <a:t>slack.html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48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www.appveyor.com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/docs/how-to/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-to-build-worker/</a:t>
            </a:r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help.appveyor.com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/discussions/problems/5961-cant-rdp-to-build-agent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help.appveyor.com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/discussions/problems/9599-rdp-invalid-login-credentials</a:t>
            </a:r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Microsoft, VMware, Citrix, etc.</a:t>
            </a:r>
          </a:p>
          <a:p>
            <a:endParaRPr lang="en-US" dirty="0" smtClean="0"/>
          </a:p>
          <a:p>
            <a:r>
              <a:rPr lang="en-US" dirty="0" smtClean="0"/>
              <a:t>I'm on LinkedIn and Twitter, feel free to connect</a:t>
            </a:r>
          </a:p>
          <a:p>
            <a:endParaRPr lang="en-US" dirty="0" smtClean="0"/>
          </a:p>
          <a:p>
            <a:r>
              <a:rPr lang="en-US" dirty="0" smtClean="0"/>
              <a:t>slack.poshcode.org &gt; submit your e-mail, join up!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BuildHelpers</a:t>
            </a:r>
            <a:endParaRPr lang="en-US" dirty="0" smtClean="0"/>
          </a:p>
          <a:p>
            <a:r>
              <a:rPr lang="en-US" dirty="0" err="1" smtClean="0"/>
              <a:t>PSDeploy</a:t>
            </a:r>
            <a:endParaRPr lang="en-US" dirty="0" smtClean="0"/>
          </a:p>
          <a:p>
            <a:r>
              <a:rPr lang="en-US" dirty="0" smtClean="0"/>
              <a:t>PSDepend</a:t>
            </a:r>
          </a:p>
          <a:p>
            <a:endParaRPr lang="en-US" dirty="0" smtClean="0"/>
          </a:p>
          <a:p>
            <a:r>
              <a:rPr lang="en-US" dirty="0" err="1" smtClean="0"/>
              <a:t>PSSlack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Jenkins: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hodgkins.io</a:t>
            </a:r>
            <a:r>
              <a:rPr lang="en-US" dirty="0" smtClean="0"/>
              <a:t>/automating-with-jenkins-and-powershell-on-windows-part-1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hodgkins.io</a:t>
            </a:r>
            <a:r>
              <a:rPr lang="en-US" dirty="0" smtClean="0"/>
              <a:t>/automating-with-jenkins-and-powershell-on-windows-part-2</a:t>
            </a:r>
          </a:p>
          <a:p>
            <a:endParaRPr lang="en-US" dirty="0" smtClean="0"/>
          </a:p>
          <a:p>
            <a:r>
              <a:rPr lang="en-US" dirty="0" err="1" smtClean="0"/>
              <a:t>PoshBot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poshbotio</a:t>
            </a:r>
            <a:r>
              <a:rPr lang="en-US" dirty="0" smtClean="0"/>
              <a:t>/</a:t>
            </a:r>
            <a:r>
              <a:rPr lang="en-US" dirty="0" err="1" smtClean="0"/>
              <a:t>PoshBot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ramblingcookiemonster.github.io</a:t>
            </a:r>
            <a:r>
              <a:rPr lang="en-US" dirty="0" smtClean="0"/>
              <a:t>/</a:t>
            </a:r>
            <a:r>
              <a:rPr lang="en-US" dirty="0" err="1" smtClean="0"/>
              <a:t>PoshBot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err="1" smtClean="0"/>
              <a:t>WebCommander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vmware</a:t>
            </a:r>
            <a:r>
              <a:rPr lang="en-US" dirty="0" smtClean="0"/>
              <a:t>/</a:t>
            </a:r>
            <a:r>
              <a:rPr lang="en-US" dirty="0" err="1" smtClean="0"/>
              <a:t>webcommander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Azure Functions: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blogs.msdn.microsoft.com</a:t>
            </a:r>
            <a:r>
              <a:rPr lang="en-US" dirty="0" smtClean="0"/>
              <a:t>/</a:t>
            </a:r>
            <a:r>
              <a:rPr lang="en-US" dirty="0" err="1" smtClean="0"/>
              <a:t>powershell</a:t>
            </a:r>
            <a:r>
              <a:rPr lang="en-US" dirty="0" smtClean="0"/>
              <a:t>/2017/02/24/using-</a:t>
            </a:r>
            <a:r>
              <a:rPr lang="en-US" dirty="0" err="1" smtClean="0"/>
              <a:t>powershell</a:t>
            </a:r>
            <a:r>
              <a:rPr lang="en-US" dirty="0" smtClean="0"/>
              <a:t>-modules-in-azure-functions/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blogs.msdn.microsoft.com</a:t>
            </a:r>
            <a:r>
              <a:rPr lang="en-US" dirty="0" smtClean="0"/>
              <a:t>/</a:t>
            </a:r>
            <a:r>
              <a:rPr lang="en-US" dirty="0" err="1" smtClean="0"/>
              <a:t>mvpawardprogram</a:t>
            </a:r>
            <a:r>
              <a:rPr lang="en-US" dirty="0" smtClean="0"/>
              <a:t>/2017/08/15/</a:t>
            </a:r>
            <a:r>
              <a:rPr lang="en-US" dirty="0" err="1" smtClean="0"/>
              <a:t>serverless</a:t>
            </a:r>
            <a:r>
              <a:rPr lang="en-US" dirty="0" smtClean="0"/>
              <a:t>-azure-functions/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=_NZuuQ5rUJM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35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www.appveyor.com</a:t>
            </a:r>
            <a:r>
              <a:rPr lang="en-US" dirty="0" smtClean="0"/>
              <a:t>/docs/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docs.gitlab.com</a:t>
            </a:r>
            <a:r>
              <a:rPr lang="en-US" dirty="0" smtClean="0"/>
              <a:t>/</a:t>
            </a:r>
            <a:r>
              <a:rPr lang="en-US" dirty="0" err="1" smtClean="0"/>
              <a:t>ce</a:t>
            </a:r>
            <a:r>
              <a:rPr lang="en-US" dirty="0" smtClean="0"/>
              <a:t>/ci/</a:t>
            </a:r>
            <a:r>
              <a:rPr lang="en-US" dirty="0" err="1" smtClean="0"/>
              <a:t>README.html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GitLab CE</a:t>
            </a:r>
            <a:r>
              <a:rPr lang="en-US" baseline="0" dirty="0" smtClean="0"/>
              <a:t> CI</a:t>
            </a:r>
          </a:p>
          <a:p>
            <a:r>
              <a:rPr lang="en-US" baseline="0" dirty="0" err="1" smtClean="0"/>
              <a:t>AppVeyor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tend to read first, experiment second, but all depends!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look at writing things to output.  GitLab isn’t quite as nice with colors or formatting in their build logs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works, but depending on what you want to collect, it doesn’t scale: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https://</a:t>
            </a:r>
            <a:r>
              <a:rPr lang="en-US" baseline="0" dirty="0" err="1" smtClean="0"/>
              <a:t>ci.appveyor.com</a:t>
            </a:r>
            <a:r>
              <a:rPr lang="en-US" baseline="0" dirty="0" smtClean="0"/>
              <a:t>/project/</a:t>
            </a:r>
            <a:r>
              <a:rPr lang="en-US" baseline="0" dirty="0" err="1" smtClean="0"/>
              <a:t>RamblingCookieMonster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zappveyor</a:t>
            </a:r>
            <a:r>
              <a:rPr lang="en-US" baseline="0" dirty="0" smtClean="0"/>
              <a:t>-explore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docs.gitlab.com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/ci/variables/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README.html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www.appveyor.com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/docs/environment-variables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RamblingCookieMonster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BuildHelpers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Gathers from: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AppVeyor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GitLab CI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Teamcity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Bamboo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GoCD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Travis CI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83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www.appveyor.com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/docs/build-configuration/#secure-variables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docs.gitlab.com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/ci/variables/</a:t>
            </a:r>
            <a:r>
              <a:rPr lang="en-US" sz="1200" b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README.html#secret-variables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Vault, Secret Server,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5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2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5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ce/ci/variables/README.html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veyor.com/docs/build-configuration/#secure-variables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and Troubleshooting Your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Warren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These aren’t interactive!</a:t>
            </a:r>
          </a:p>
          <a:p>
            <a:r>
              <a:rPr lang="en-US" dirty="0" smtClean="0"/>
              <a:t>Potential solution: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Run your query, figure out what to do with the output:</a:t>
            </a:r>
          </a:p>
          <a:p>
            <a:r>
              <a:rPr lang="en-US" sz="2400" dirty="0" smtClean="0"/>
              <a:t>Write it out</a:t>
            </a:r>
          </a:p>
          <a:p>
            <a:r>
              <a:rPr lang="en-US" sz="2400" dirty="0" smtClean="0"/>
              <a:t>Bundle up output and put it somewhere accessible</a:t>
            </a:r>
          </a:p>
          <a:p>
            <a:r>
              <a:rPr lang="en-US" sz="2400" dirty="0" smtClean="0"/>
              <a:t>Send it to another system</a:t>
            </a:r>
          </a:p>
          <a:p>
            <a:r>
              <a:rPr lang="en-US" sz="2400" dirty="0" smtClean="0"/>
              <a:t>Interact(</a:t>
            </a:r>
            <a:r>
              <a:rPr lang="en-US" sz="2400" dirty="0" err="1" smtClean="0"/>
              <a:t>ish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5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and Demos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009643"/>
            <a:ext cx="5334000" cy="1896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82" y="4575148"/>
            <a:ext cx="6662882" cy="1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Variables </a:t>
            </a:r>
            <a:r>
              <a:rPr lang="en-US" dirty="0"/>
              <a:t>are A</a:t>
            </a:r>
            <a:r>
              <a:rPr lang="en-US" dirty="0" smtClean="0"/>
              <a:t>vailable?</a:t>
            </a:r>
            <a:br>
              <a:rPr lang="en-US" dirty="0" smtClean="0"/>
            </a:br>
            <a:r>
              <a:rPr lang="en-US" sz="2800" dirty="0" smtClean="0"/>
              <a:t>Experimenting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" y="2747819"/>
            <a:ext cx="3517900" cy="269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73" y="1716931"/>
            <a:ext cx="5579196" cy="47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Variables are Available?</a:t>
            </a:r>
            <a:br>
              <a:rPr lang="en-US" dirty="0"/>
            </a:br>
            <a:r>
              <a:rPr lang="en-US" sz="2800" dirty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Wait</a:t>
            </a:r>
            <a:r>
              <a:rPr lang="mr-IN" dirty="0" smtClean="0"/>
              <a:t>…</a:t>
            </a:r>
            <a:r>
              <a:rPr lang="en-US" dirty="0" smtClean="0"/>
              <a:t> What do those values actually mean?  </a:t>
            </a:r>
            <a:r>
              <a:rPr lang="en-US" dirty="0" smtClean="0">
                <a:hlinkClick r:id="rId3"/>
              </a:rPr>
              <a:t>Read the docs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439738"/>
            <a:ext cx="6421582" cy="40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3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a Secret?</a:t>
            </a:r>
            <a:br>
              <a:rPr lang="en-US" dirty="0" smtClean="0"/>
            </a:br>
            <a:r>
              <a:rPr lang="en-US" sz="2800" dirty="0" smtClean="0"/>
              <a:t>Reading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trike="sngStrike" dirty="0" smtClean="0"/>
              <a:t>In source control</a:t>
            </a:r>
          </a:p>
          <a:p>
            <a:r>
              <a:rPr lang="en-US" dirty="0" smtClean="0">
                <a:hlinkClick r:id="rId3"/>
              </a:rPr>
              <a:t>Read the docs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Other options</a:t>
            </a:r>
          </a:p>
          <a:p>
            <a:pPr lvl="1"/>
            <a:r>
              <a:rPr lang="en-US" dirty="0" smtClean="0"/>
              <a:t>Serialized on build node.  Problem: Tightly coupled to node. potential risk.</a:t>
            </a:r>
            <a:endParaRPr lang="en-US" dirty="0"/>
          </a:p>
          <a:p>
            <a:pPr lvl="1"/>
            <a:r>
              <a:rPr lang="en-US" dirty="0" smtClean="0"/>
              <a:t>Actual secret management*.  Problem: You might not have this.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dirty="0" smtClean="0"/>
              <a:t>* Not </a:t>
            </a:r>
            <a:r>
              <a:rPr lang="en-US" sz="1800" dirty="0" err="1" smtClean="0"/>
              <a:t>KeyPass</a:t>
            </a:r>
            <a:r>
              <a:rPr lang="en-US" sz="1800" dirty="0" smtClean="0"/>
              <a:t> or anything like it.  Audit, authentication, etc. are important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09" y="1825624"/>
            <a:ext cx="6489700" cy="2019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78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Store a Secret?</a:t>
            </a:r>
            <a:br>
              <a:rPr lang="en-US" dirty="0"/>
            </a:br>
            <a:r>
              <a:rPr lang="en-US" sz="2800" dirty="0" smtClean="0"/>
              <a:t>Experimenting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909812" cy="3037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35" y="1835486"/>
            <a:ext cx="3562595" cy="2004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130" y="3133573"/>
            <a:ext cx="49403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935" y="4388802"/>
            <a:ext cx="73533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130" y="5005649"/>
            <a:ext cx="4914900" cy="63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130" y="5754949"/>
            <a:ext cx="4089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wants to scroll through build logs?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Serialize, place somewhere accessible, rehydrate in PowerShell!</a:t>
            </a:r>
          </a:p>
          <a:p>
            <a:r>
              <a:rPr lang="en-US" dirty="0" smtClean="0"/>
              <a:t>Send important bits to chat or other systems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2144280"/>
            <a:ext cx="3193428" cy="10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Artifacts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485622" cy="3717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1" y="4716955"/>
            <a:ext cx="5826124" cy="16884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4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0248" y="2087594"/>
            <a:ext cx="5492152" cy="3683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Where to find me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Twitter.com</a:t>
            </a:r>
            <a:r>
              <a:rPr lang="en-US" sz="2000" dirty="0" smtClean="0"/>
              <a:t>/</a:t>
            </a:r>
            <a:r>
              <a:rPr lang="en-US" sz="2000" dirty="0" err="1" smtClean="0"/>
              <a:t>PSCookieMonster</a:t>
            </a:r>
            <a:endParaRPr lang="en-US" sz="2000" dirty="0"/>
          </a:p>
          <a:p>
            <a:endParaRPr lang="en-US" sz="2000" dirty="0">
              <a:latin typeface="FontAwesome" pitchFamily="2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FontAwesome" pitchFamily="2" charset="0"/>
              </a:rPr>
              <a:t> </a:t>
            </a:r>
            <a:r>
              <a:rPr lang="en-US" sz="2000" dirty="0" err="1" smtClean="0"/>
              <a:t>LinkedIn.com</a:t>
            </a:r>
            <a:r>
              <a:rPr lang="en-US" sz="2000" dirty="0" smtClean="0"/>
              <a:t>/in/</a:t>
            </a:r>
            <a:r>
              <a:rPr lang="en-US" sz="2000" dirty="0" err="1" smtClean="0"/>
              <a:t>wframe</a:t>
            </a:r>
            <a:endParaRPr lang="en-US" sz="2000" dirty="0" smtClean="0">
              <a:latin typeface="FontAwesome" pitchFamily="2" charset="0"/>
            </a:endParaRPr>
          </a:p>
          <a:p>
            <a:endParaRPr lang="en-US" sz="2000" dirty="0">
              <a:latin typeface="FontAwesome" pitchFamily="2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FontAwesome" pitchFamily="2" charset="0"/>
              </a:rPr>
              <a:t> </a:t>
            </a:r>
            <a:r>
              <a:rPr lang="en-US" sz="2000" dirty="0"/>
              <a:t>RamblingCookieMonster.github.io</a:t>
            </a:r>
            <a:endParaRPr lang="en-US" sz="2000" dirty="0">
              <a:latin typeface="FontAwesome" pitchFamily="2" charset="0"/>
            </a:endParaRPr>
          </a:p>
          <a:p>
            <a:endParaRPr lang="en-US" sz="2000" dirty="0" smtClean="0">
              <a:latin typeface="FontAwesome" pitchFamily="2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RamblingCookieMonster</a:t>
            </a:r>
            <a:endParaRPr lang="en-US" sz="2000" dirty="0" smtClean="0">
              <a:latin typeface="FontAwesome" pitchFamily="2" charset="0"/>
            </a:endParaRP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FontAwesome" pitchFamily="2" charset="0"/>
              </a:rPr>
              <a:t> </a:t>
            </a:r>
            <a:r>
              <a:rPr lang="en-US" sz="2000" dirty="0" smtClean="0"/>
              <a:t>PowerShell </a:t>
            </a:r>
            <a:r>
              <a:rPr lang="en-US" sz="2000" dirty="0"/>
              <a:t>Slack </a:t>
            </a:r>
            <a:r>
              <a:rPr lang="en-US" sz="2000" dirty="0" smtClean="0"/>
              <a:t>Community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30039" y="2087594"/>
            <a:ext cx="5480648" cy="3683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What do I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Infrastructure Engineer, FAS Research Computing, Harvard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 and build solutions, learn,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interests: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cience, </a:t>
            </a:r>
            <a:r>
              <a:rPr lang="en-US" dirty="0" err="1"/>
              <a:t>i</a:t>
            </a:r>
            <a:r>
              <a:rPr lang="en-US" dirty="0" err="1" smtClean="0"/>
              <a:t>nfosec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ech, cooking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ennis, family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83" y="4022186"/>
            <a:ext cx="2857143" cy="24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accent5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10" descr="https://lh4.googleusercontent.com/jZjB8lR_0tjJyX6zioDnRpWhdFFj7IPDk32o65xxykV5s1OFwMub1QJHkQapCtQajcBnI3S1b4dTpwZ4br0b5GbM2OLGQqA_Ys_R6A_gVQQ9fV_5gFzMO9fifVCJt40tt7DlAsIxdR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244" y="2921161"/>
            <a:ext cx="40144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lh4.googleusercontent.com/EJ5fF_D9MHX_292wxtimeAQrZGmZDDsRPnIfhllfbkltMmUD3lrHbo4WgMlmUvkR52YX0-nszqzQ4luMBIOkKzY3VKW-fNzsUm8XJVAooCzqDFVQgl45C0NL8uptbPuxTC03Hlypi6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23" y="4728504"/>
            <a:ext cx="39796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086" y="4120488"/>
            <a:ext cx="36576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85" y="3542217"/>
            <a:ext cx="304762" cy="304762"/>
          </a:xfrm>
          <a:prstGeom prst="rect">
            <a:avLst/>
          </a:prstGeom>
        </p:spPr>
      </p:pic>
      <p:pic>
        <p:nvPicPr>
          <p:cNvPr id="1026" name="Picture 2" descr="https://lh4.googleusercontent.com/B04-qG64bTKVulvVDhftr34tY9RY4zhmyMQwL4QMVyU4RpVtmBYB2YQF5WmASBChnE7lWHQYoQFGYVHMC1iuCYhKpz56g8-iRXX-nvh0I_lfwV20W9XxdRHSqIonqzQdUpcFgur78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86" y="5319815"/>
            <a:ext cx="365760" cy="3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artifacts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" y="1690688"/>
            <a:ext cx="5613400" cy="134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31" y="1690688"/>
            <a:ext cx="582930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1" y="3568195"/>
            <a:ext cx="11645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504951"/>
            <a:ext cx="7477125" cy="50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082800"/>
            <a:ext cx="8166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Interact(</a:t>
            </a:r>
            <a:r>
              <a:rPr lang="en-US" dirty="0" err="1" smtClean="0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CI services support this</a:t>
            </a:r>
          </a:p>
          <a:p>
            <a:r>
              <a:rPr lang="en-US" dirty="0" smtClean="0"/>
              <a:t>You can build it into your internal CI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node changed!</a:t>
            </a:r>
          </a:p>
          <a:p>
            <a:pPr lvl="1"/>
            <a:r>
              <a:rPr lang="en-US" dirty="0" smtClean="0"/>
              <a:t>New OS?</a:t>
            </a:r>
          </a:p>
          <a:p>
            <a:pPr lvl="1"/>
            <a:r>
              <a:rPr lang="en-US" dirty="0" smtClean="0"/>
              <a:t>New software?</a:t>
            </a:r>
          </a:p>
          <a:p>
            <a:pPr lvl="1"/>
            <a:r>
              <a:rPr lang="en-US" dirty="0" smtClean="0"/>
              <a:t>New </a:t>
            </a:r>
            <a:r>
              <a:rPr lang="en-US" dirty="0"/>
              <a:t>m</a:t>
            </a:r>
            <a:r>
              <a:rPr lang="en-US" dirty="0" smtClean="0"/>
              <a:t>odules?</a:t>
            </a:r>
          </a:p>
          <a:p>
            <a:r>
              <a:rPr lang="en-US" dirty="0" smtClean="0"/>
              <a:t>Dependency management fun</a:t>
            </a:r>
          </a:p>
          <a:p>
            <a:pPr lvl="1"/>
            <a:r>
              <a:rPr lang="en-US" dirty="0" smtClean="0"/>
              <a:t>Install-Module Pester...</a:t>
            </a:r>
            <a:endParaRPr lang="en-US" dirty="0"/>
          </a:p>
          <a:p>
            <a:r>
              <a:rPr lang="en-US" dirty="0" smtClean="0"/>
              <a:t>New use cases or needs</a:t>
            </a:r>
          </a:p>
          <a:p>
            <a:r>
              <a:rPr lang="en-US" dirty="0" smtClean="0"/>
              <a:t>Designing / adjusting a build</a:t>
            </a:r>
          </a:p>
        </p:txBody>
      </p:sp>
    </p:spTree>
    <p:extLst>
      <p:ext uri="{BB962C8B-B14F-4D97-AF65-F5344CB8AC3E}">
        <p14:creationId xmlns:p14="http://schemas.microsoft.com/office/powerpoint/2010/main" val="572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3" y="3081338"/>
            <a:ext cx="38989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87" y="2960688"/>
            <a:ext cx="3238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09" y="1519238"/>
            <a:ext cx="6606381" cy="50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78" y="2636981"/>
            <a:ext cx="615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A</a:t>
            </a:r>
            <a:r>
              <a:rPr lang="en-US" dirty="0" smtClean="0"/>
              <a:t>pply?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 algn="ctr">
              <a:buNone/>
            </a:pPr>
            <a:r>
              <a:rPr lang="en-US" i="1" dirty="0" smtClean="0"/>
              <a:t>To pretty much anything that doesn’t run interactively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7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Systems </a:t>
            </a:r>
            <a:r>
              <a:rPr lang="mr-IN" dirty="0" smtClean="0"/>
              <a:t>–</a:t>
            </a:r>
            <a:r>
              <a:rPr lang="en-US" dirty="0" smtClean="0"/>
              <a:t> CI, CD, Release Pipelines,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096" y="3151659"/>
            <a:ext cx="1038200" cy="107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549" y="3154982"/>
            <a:ext cx="1047833" cy="1075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869" y="3151659"/>
            <a:ext cx="1035807" cy="108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675" y="3145474"/>
            <a:ext cx="1057275" cy="1085098"/>
          </a:xfrm>
          <a:prstGeom prst="rect">
            <a:avLst/>
          </a:prstGeom>
        </p:spPr>
      </p:pic>
      <p:pic>
        <p:nvPicPr>
          <p:cNvPr id="8" name="Picture 2" descr="https://lh4.googleusercontent.com/pYTwzxB8CsWrDFWLUdojMIhdFeEfFimL8uGQ5otNMONaaOPqOFUi6P6EKJHyEKpZNALt1A_zRYEudNq9hsi6fN-WR7dEE-99iO3ndAAEC6tvU7JiLqrgWKpB6yiO7rDvYiV9eJ2Zca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20" y="379706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MKmT1aGtd3UBqniknfECb8bsGLGbPwX6qBicFl1zNqKue5v-Ylt_B33ZbKNQMSH1xivsJ2mK7ssS8sRXlq3LjmR65hjGomD9POr61m3J5CDqcVNMDyZjH_s2kA8Db4JvT3O3l0UJJ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03" y="336674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36" y="379706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lh4.googleusercontent.com/kJHzXO5QgZYcIbBuwPazTkVdzIqNjhhHEEgoZG5SDEeNf6fdlTvUPEqtGvBFVk8ZYb4yQ9Kf365JU2-Nb4ji1D8ACjerS_3dELumjX5emruuGu4BqYvsflH3YYN45060mFTK1SaNmW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79" y="3366741"/>
            <a:ext cx="282893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lh4.googleusercontent.com/TLCMfiADEVrxMX_e92N4Kgo2-u7enl2vQY9aff0QCaTKGi5xONsBz2NRqFE38xNKhemFdJciRhMSUAplvHm0ROPgmmXPLgeAFC-07-9VcLIo98n7KmQ2w92RpoY5KL3R7zaVpzxnR4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73" y="381317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6.googleusercontent.com/yPvNjsnQPPTk7kZ85nwRo9uKI0267ZWkTx735kuN6B8JxAyXieL5i4DXZXmDzyNMQi15recGDFGpZRfCkCYLey2D-RJtQro0feL_W7QuIICJIr0q6ooFomaIZPgdRH9R8ifBUrDJJJ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07" y="3395779"/>
            <a:ext cx="216884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lh3.googleusercontent.com/VIwbhS_-mTzyyq3L5o-iQ9fkMRju0s6I37QeLQzSYBb9p4b2RWx9Be80Ep8PionkRIsTK0WBvVEgdfhRqY8en6afhLcxP27vZIU7GS1arQ0-b7cso38a_wttk4fResmd3fSFNgYUPs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74" y="338627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lh6.googleusercontent.com/0xdMFMiyBPTD8KmHnrRcz_VU5upu_olMY_9qHm8Q8ATrRy-YRBucj8e0fGcDkZeUR3oONk5W4AjuvJVSmAaGiJ_rwJxhGKc253uPncHlu3quDb81BytCBREJ5-naxMUCmesH0FQr-F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93" y="340037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s://lh5.googleusercontent.com/oeJoQe3rWfhohdS1i3C0j6FaTyXWZ_NBtXoNq1VOt5FpDVy5BhLtd7zuSXHT4tB7X48fy0DfELc6LQOIP_e4ohGUjKU1g7ygyX36Sc5Z3A6cUx8uOKHq_UZqOIUcYunmit7cWkGb-zc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99" y="338627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lh5.googleusercontent.com/MKmT1aGtd3UBqniknfECb8bsGLGbPwX6qBicFl1zNqKue5v-Ylt_B33ZbKNQMSH1xivsJ2mK7ssS8sRXlq3LjmR65hjGomD9POr61m3J5CDqcVNMDyZjH_s2kA8Db4JvT3O3l0UJJ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06" y="3395779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06" y="3807706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lh4.googleusercontent.com/TLCMfiADEVrxMX_e92N4Kgo2-u7enl2vQY9aff0QCaTKGi5xONsBz2NRqFE38xNKhemFdJciRhMSUAplvHm0ROPgmmXPLgeAFC-07-9VcLIo98n7KmQ2w92RpoY5KL3R7zaVpzxnR4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99" y="3798198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lh5.googleusercontent.com/0nn9VC1UP3_ulvhwiiUdZZZnUyrtiYgnMFe1zBZrBttIZxQ0Adhkiucz_uhfpvEHm5gYsMid1KUBHPOMJ-3LwdMX6C3W7OZR3CqELCb-1vIKNctXa6LhHk3gyp1V-QY_k-W9IjeAAk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74" y="380842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08" y="3391661"/>
            <a:ext cx="301752" cy="30175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419342" y="3557204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574406" y="3556002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7741212" y="3556002"/>
            <a:ext cx="579439" cy="32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Scheduled Tasks, Runbooks, etc.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11975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Scripts-As-A-Service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</a:p>
          <a:p>
            <a:r>
              <a:rPr lang="en-US" dirty="0" err="1" smtClean="0"/>
              <a:t>WebCommander</a:t>
            </a:r>
            <a:endParaRPr lang="en-US" dirty="0" smtClean="0"/>
          </a:p>
          <a:p>
            <a:r>
              <a:rPr lang="en-US" dirty="0" err="1" smtClean="0"/>
              <a:t>PoshBot</a:t>
            </a:r>
            <a:endParaRPr lang="en-US" dirty="0" smtClean="0"/>
          </a:p>
          <a:p>
            <a:r>
              <a:rPr lang="en-US" dirty="0" smtClean="0"/>
              <a:t>FAAS - Azure Functions, etc.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64" y="171572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</a:t>
            </a:r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512219"/>
            <a:ext cx="2069667" cy="293730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94" y="2512219"/>
            <a:ext cx="4648200" cy="36703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98" y="5499029"/>
            <a:ext cx="5384800" cy="71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6050" y="6313416"/>
            <a:ext cx="249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Assumed: Ask questions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64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111A70-0198-4F40-BEFB-ADDC651BCC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579</Words>
  <Application>Microsoft Macintosh PowerPoint</Application>
  <PresentationFormat>Widescreen</PresentationFormat>
  <Paragraphs>172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FontAwesome</vt:lpstr>
      <vt:lpstr>Mangal</vt:lpstr>
      <vt:lpstr>Palatino Linotype</vt:lpstr>
      <vt:lpstr>Office Theme</vt:lpstr>
      <vt:lpstr>Exploring and Troubleshooting Your Builds</vt:lpstr>
      <vt:lpstr>About Me</vt:lpstr>
      <vt:lpstr>About Me</vt:lpstr>
      <vt:lpstr>PowerPoint Presentation</vt:lpstr>
      <vt:lpstr>Where Does This Apply?</vt:lpstr>
      <vt:lpstr>Build Systems – CI, CD, Release Pipelines, etc.</vt:lpstr>
      <vt:lpstr>Scheduled Tasks, Runbooks, etc.</vt:lpstr>
      <vt:lpstr>Scripts-As-A-Service</vt:lpstr>
      <vt:lpstr>Exploring and Troubleshooting</vt:lpstr>
      <vt:lpstr>Experimenting</vt:lpstr>
      <vt:lpstr>Examples and Demos</vt:lpstr>
      <vt:lpstr>Questions?</vt:lpstr>
      <vt:lpstr>What Variables are Available? Experimenting</vt:lpstr>
      <vt:lpstr>What Variables are Available? Reading</vt:lpstr>
      <vt:lpstr>How Do I Store a Secret? Reading</vt:lpstr>
      <vt:lpstr>How Do I Store a Secret? Experimenting</vt:lpstr>
      <vt:lpstr>Questions?</vt:lpstr>
      <vt:lpstr>Who wants to scroll through build logs?</vt:lpstr>
      <vt:lpstr>Debug Artifacts</vt:lpstr>
      <vt:lpstr>Debug artifacts</vt:lpstr>
      <vt:lpstr>Questions?</vt:lpstr>
      <vt:lpstr>Notifications</vt:lpstr>
      <vt:lpstr>Notifications</vt:lpstr>
      <vt:lpstr>Interact(ish)</vt:lpstr>
      <vt:lpstr>Common Issues</vt:lpstr>
      <vt:lpstr>Questions?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2015-05-30T14:36:52Z</dcterms:created>
  <dcterms:modified xsi:type="dcterms:W3CDTF">2017-11-11T20:31:55Z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TC034605109991</vt:lpwstr>
  </property>
</Properties>
</file>